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2fe1877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2fe1877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fe1877d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2fe1877d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2fe1877d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2fe1877d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90399b84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90399b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1f5d59e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1f5d59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890399b84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890399b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2786f580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2786f58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390e17a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390e17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890399b84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890399b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90399b8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90399b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90399b8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90399b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890399b84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890399b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786f580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786f5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2fe187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2fe187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6. introducción a modelos de machine learning</a:t>
            </a:r>
            <a:endParaRPr sz="7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representamos la hipótesis?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&amp;#x3B2;&lt;/mi&gt;&lt;mo&gt;&amp;#xA0;&lt;/mo&gt;&lt;mo&gt;=&lt;/mo&gt;&lt;mfenced open=&quot;[&quot; close=&quot;]&quot;&gt;&lt;mtable&gt;&lt;mtr&gt;&lt;mtd&gt;&lt;msub&gt;&lt;mi&gt;&amp;#x3B2;&lt;/mi&gt;&lt;mn&gt;0&lt;/mn&gt;&lt;/msub&gt;&lt;/mtd&gt;&lt;/mtr&gt;&lt;mtr&gt;&lt;mtd&gt;&lt;mo&gt;&amp;#x22EE;&lt;/mo&gt;&lt;/mtd&gt;&lt;/mtr&gt;&lt;mtr&gt;&lt;mtd&gt;&lt;msub&gt;&lt;mi&gt;&amp;#x3B2;&lt;/mi&gt;&lt;mi&gt;n&lt;/mi&gt;&lt;/msub&gt;&lt;/mtd&gt;&lt;/mtr&gt;&lt;/mtable&gt;&lt;/mfenced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x&lt;/mi&gt;&lt;mo&gt;&amp;#xA0;&lt;/mo&gt;&lt;mo&gt;=&lt;/mo&gt;&lt;mfenced open=&quot;[&quot; close=&quot;]&quot;&gt;&lt;mtable&gt;&lt;mtr&gt;&lt;mtd&gt;&lt;msub&gt;&lt;mi&gt;x&lt;/mi&gt;&lt;mn&gt;0&lt;/mn&gt;&lt;/msub&gt;&lt;/mtd&gt;&lt;/mtr&gt;&lt;mtr&gt;&lt;mtd&gt;&lt;mo&gt;&amp;#x22EE;&lt;/mo&gt;&lt;/mtd&gt;&lt;/mtr&gt;&lt;mtr&gt;&lt;mtd&gt;&lt;msub&gt;&lt;mi&gt;x&lt;/mi&gt;&lt;mi&gt;n&lt;/mi&gt;&lt;/msub&gt;&lt;/mtd&gt;&lt;/mtr&gt;&lt;/mtable&gt;&lt;/mfenced&gt;&lt;/math&gt;" id="131" name="Google Shape;131;p22" title="beta space equals open square brackets table row cell beta subscript 0 end cell row vertical ellipsis row cell beta subscript n end cell end table close square brackets space space space space space space space space space space x space equals open square brackets table row cell x subscript 0 end cell row vertical ellipsis row cell x subscript n end cell end table close square bracke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3372072"/>
            <a:ext cx="3265701" cy="160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h&lt;/mi&gt;&lt;mfenced&gt;&lt;mi&gt;x&lt;/mi&gt;&lt;/mfenced&gt;&lt;mo&gt;&amp;#xA0;&lt;/mo&gt;&lt;mo&gt;=&lt;/mo&gt;&lt;mo&gt;&amp;#x2009;&lt;/mo&gt;&lt;munderover&gt;&lt;mrow&gt;&lt;mo&gt;&amp;#x2211;&lt;/mo&gt;&lt;msub&gt;&lt;mi&gt;&amp;#x3B2;&lt;/mi&gt;&lt;mrow&gt;&lt;mi&gt;i&lt;/mi&gt;&lt;mo&gt;&amp;#xA0;&lt;/mo&gt;&lt;/mrow&gt;&lt;/msub&gt;&lt;msub&gt;&lt;mi&gt;x&lt;/mi&gt;&lt;mi&gt;i&lt;/mi&gt;&lt;/msub&gt;&lt;/mrow&gt;&lt;mrow&gt;&lt;mi&gt;i&lt;/mi&gt;&lt;mo&gt;=&lt;/mo&gt;&lt;mn&gt;0&lt;/mn&gt;&lt;/mrow&gt;&lt;mi&gt;n&lt;/mi&gt;&lt;/munderover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d&lt;/mi&gt;&lt;mi&gt;o&lt;/mi&gt;&lt;mi&gt;n&lt;/mi&gt;&lt;mi&gt;d&lt;/mi&gt;&lt;mi&gt;e&lt;/mi&gt;&lt;mo&gt;&amp;#xA0;&lt;/mo&gt;&lt;msub&gt;&lt;mi&gt;x&lt;/mi&gt;&lt;mi&gt;o&lt;/mi&gt;&lt;/msub&gt;&lt;mo&gt;=&lt;/mo&gt;&lt;mn&gt;1&lt;/mn&gt;&lt;/math&gt;" id="132" name="Google Shape;132;p22" title="h open parentheses x close parentheses space equals thin space stack sum beta subscript i space end subscript x subscript i with i equals 0 below and n on top space space space space space space space space space d o n d e space x subscript o equals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99" y="2188729"/>
            <a:ext cx="4343399" cy="9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h&lt;/mi&gt;&lt;mfenced&gt;&lt;mi&gt;x&lt;/mi&gt;&lt;/mfenced&gt;&lt;mo&gt;&amp;#xA0;&lt;/mo&gt;&lt;mo&gt;=&lt;/mo&gt;&lt;mo&gt;&amp;#xA0;&lt;/mo&gt;&lt;msub&gt;&lt;mi&gt;&amp;#x3B2;&lt;/mi&gt;&lt;mn&gt;0&lt;/mn&gt;&lt;/msub&gt;&lt;mo&gt;+&lt;/mo&gt;&lt;msub&gt;&lt;mi&gt;&amp;#x3B2;&lt;/mi&gt;&lt;mn&gt;1&lt;/mn&gt;&lt;/msub&gt;&lt;msub&gt;&lt;mi&gt;x&lt;/mi&gt;&lt;mn&gt;1&lt;/mn&gt;&lt;/msub&gt;&lt;mo&gt;+&lt;/mo&gt;&lt;mo&gt;&amp;#xA0;&lt;/mo&gt;&lt;mo&gt;.&lt;/mo&gt;&lt;mo&gt;.&lt;/mo&gt;&lt;mo&gt;.&lt;/mo&gt;&lt;mo&gt;&amp;#xA0;&lt;/mo&gt;&lt;mo&gt;+&lt;/mo&gt;&lt;msub&gt;&lt;mi&gt;&amp;#x3B2;&lt;/mi&gt;&lt;mi&gt;n&lt;/mi&gt;&lt;/msub&gt;&lt;msub&gt;&lt;mi&gt;x&lt;/mi&gt;&lt;mi&gt;n&lt;/mi&gt;&lt;/msub&gt;&lt;/math&gt;" id="133" name="Google Shape;133;p22" title="h open parentheses x close parentheses space equals space beta subscript 0 plus beta subscript 1 x subscript 1 plus space... space plus beta subscript n x subscript 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801" y="1452365"/>
            <a:ext cx="4343402" cy="35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notación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&amp;#x3B2;&lt;/mi&gt;&lt;mo&gt;&amp;#xA0;&lt;/mo&gt;&lt;mo&gt;&amp;#x2192;&lt;/mo&gt;&lt;mo&gt;&amp;#xA0;&lt;/mo&gt;&lt;mi&gt;p&lt;/mi&gt;&lt;mi&gt;a&lt;/mi&gt;&lt;mi&gt;r&lt;/mi&gt;&lt;mi&gt;&amp;#xE1;&lt;/mi&gt;&lt;mi&gt;m&lt;/mi&gt;&lt;mi&gt;e&lt;/mi&gt;&lt;mi&gt;t&lt;/mi&gt;&lt;mi&gt;r&lt;/mi&gt;&lt;mi&gt;o&lt;/mi&gt;&lt;mi&gt;s&lt;/mi&gt;&lt;mo&gt;&amp;#xA0;&lt;/mo&gt;&lt;mi&gt;d&lt;/mi&gt;&lt;mi&gt;e&lt;/mi&gt;&lt;mo&gt;&amp;#xA0;&lt;/mo&gt;&lt;mi&gt;a&lt;/mi&gt;&lt;mi&gt;p&lt;/mi&gt;&lt;mi&gt;r&lt;/mi&gt;&lt;mi&gt;e&lt;/mi&gt;&lt;mi&gt;n&lt;/mi&gt;&lt;mi&gt;d&lt;/mi&gt;&lt;mi&gt;i&lt;/mi&gt;&lt;mi&gt;z&lt;/mi&gt;&lt;mi&gt;a&lt;/mi&gt;&lt;mi&gt;j&lt;/mi&gt;&lt;mi&gt;e&lt;/mi&gt;&lt;mspace linebreak=&quot;newline&quot;/&gt;&lt;mi&gt;x&lt;/mi&gt;&lt;mo&gt;&amp;#xA0;&lt;/mo&gt;&lt;mo&gt;&amp;#x2192;&lt;/mo&gt;&lt;mo&gt;&amp;#xA0;&lt;/mo&gt;&lt;mi&gt;c&lt;/mi&gt;&lt;mi&gt;a&lt;/mi&gt;&lt;mi&gt;r&lt;/mi&gt;&lt;mi&gt;a&lt;/mi&gt;&lt;mi&gt;c&lt;/mi&gt;&lt;mi&gt;t&lt;/mi&gt;&lt;mi&gt;e&lt;/mi&gt;&lt;mi&gt;r&lt;/mi&gt;&lt;mi&gt;&amp;#xED;&lt;/mi&gt;&lt;mi&gt;s&lt;/mi&gt;&lt;mi&gt;t&lt;/mi&gt;&lt;mi&gt;i&lt;/mi&gt;&lt;mi&gt;c&lt;/mi&gt;&lt;mi&gt;a&lt;/mi&gt;&lt;mi&gt;s&lt;/mi&gt;&lt;mo&gt;&amp;#xA0;&lt;/mo&gt;&lt;mfenced&gt;&lt;mrow&gt;&lt;mi&gt;v&lt;/mi&gt;&lt;mi&gt;a&lt;/mi&gt;&lt;mi&gt;r&lt;/mi&gt;&lt;mi&gt;i&lt;/mi&gt;&lt;mi&gt;a&lt;/mi&gt;&lt;mi&gt;b&lt;/mi&gt;&lt;mi&gt;l&lt;/mi&gt;&lt;mi&gt;e&lt;/mi&gt;&lt;mi&gt;s&lt;/mi&gt;&lt;mo&gt;&amp;#xA0;&lt;/mo&gt;&lt;mi&gt;i&lt;/mi&gt;&lt;mi&gt;n&lt;/mi&gt;&lt;mi&gt;d&lt;/mi&gt;&lt;mi&gt;e&lt;/mi&gt;&lt;mi&gt;p&lt;/mi&gt;&lt;mi&gt;e&lt;/mi&gt;&lt;mi&gt;n&lt;/mi&gt;&lt;mi&gt;d&lt;/mi&gt;&lt;mi&gt;i&lt;/mi&gt;&lt;mi&gt;e&lt;/mi&gt;&lt;mi&gt;n&lt;/mi&gt;&lt;mi&gt;t&lt;/mi&gt;&lt;mi&gt;e&lt;/mi&gt;&lt;mi&gt;s&lt;/mi&gt;&lt;/mrow&gt;&lt;/mfenced&gt;&lt;mspace linebreak=&quot;newline&quot;/&gt;&lt;mi&gt;y&lt;/mi&gt;&lt;mo&gt;&amp;#xA0;&lt;/mo&gt;&lt;mo&gt;&amp;#x2192;&lt;/mo&gt;&lt;mo&gt;&amp;#xA0;&lt;/mo&gt;&lt;mi&gt;v&lt;/mi&gt;&lt;mi&gt;a&lt;/mi&gt;&lt;mi&gt;r&lt;/mi&gt;&lt;mi&gt;i&lt;/mi&gt;&lt;mi&gt;a&lt;/mi&gt;&lt;mi&gt;b&lt;/mi&gt;&lt;mi&gt;l&lt;/mi&gt;&lt;mi&gt;e&lt;/mi&gt;&lt;mo&gt;&amp;#xA0;&lt;/mo&gt;&lt;mi&gt;o&lt;/mi&gt;&lt;mi&gt;b&lt;/mi&gt;&lt;mi&gt;j&lt;/mi&gt;&lt;mi&gt;e&lt;/mi&gt;&lt;mi&gt;t&lt;/mi&gt;&lt;mi&gt;i&lt;/mi&gt;&lt;mi&gt;v&lt;/mi&gt;&lt;mi&gt;o&lt;/mi&gt;&lt;mo&gt;&amp;#xA0;&lt;/mo&gt;&lt;mfenced&gt;&lt;mrow&gt;&lt;mi&gt;v&lt;/mi&gt;&lt;mi&gt;a&lt;/mi&gt;&lt;mi&gt;r&lt;/mi&gt;&lt;mi&gt;i&lt;/mi&gt;&lt;mi&gt;a&lt;/mi&gt;&lt;mi&gt;b&lt;/mi&gt;&lt;mi&gt;l&lt;/mi&gt;&lt;mi&gt;e&lt;/mi&gt;&lt;mo&gt;&amp;#xA0;&lt;/mo&gt;&lt;mi&gt;d&lt;/mi&gt;&lt;mi&gt;e&lt;/mi&gt;&lt;mi&gt;p&lt;/mi&gt;&lt;mi&gt;e&lt;/mi&gt;&lt;mi&gt;n&lt;/mi&gt;&lt;mi&gt;d&lt;/mi&gt;&lt;mi&gt;i&lt;/mi&gt;&lt;mi&gt;e&lt;/mi&gt;&lt;mi&gt;n&lt;/mi&gt;&lt;mi&gt;t&lt;/mi&gt;&lt;mi&gt;e&lt;/mi&gt;&lt;/mrow&gt;&lt;/mfenced&gt;&lt;mo&gt;,&lt;/mo&gt;&lt;mo&gt;&amp;#xA0;&lt;/mo&gt;&lt;mi&gt;y&lt;/mi&gt;&lt;mi&gt;a&lt;/mi&gt;&lt;mo&gt;&amp;#xA0;&lt;/mo&gt;&lt;mi&gt;l&lt;/mi&gt;&lt;mi&gt;a&lt;/mi&gt;&lt;mo&gt;&amp;#xA0;&lt;/mo&gt;&lt;mi&gt;c&lt;/mi&gt;&lt;mi&gt;o&lt;/mi&gt;&lt;mi&gt;n&lt;/mi&gt;&lt;mi&gt;o&lt;/mi&gt;&lt;mi&gt;c&lt;/mi&gt;&lt;mi&gt;e&lt;/mi&gt;&lt;mi&gt;m&lt;/mi&gt;&lt;mi&gt;o&lt;/mi&gt;&lt;mi&gt;s&lt;/mi&gt;&lt;mo&gt;,&lt;/mo&gt;&lt;mo&gt;&amp;#xA0;&lt;/mo&gt;&lt;mi&gt;e&lt;/mi&gt;&lt;mi&gt;s&lt;/mi&gt;&lt;mo&gt;&amp;#xA0;&lt;/mo&gt;&lt;mi&gt;l&lt;/mi&gt;&lt;mi&gt;a&lt;/mi&gt;&lt;mo&gt;&amp;#xA0;&lt;/mo&gt;&lt;mi&gt;d&lt;/mi&gt;&lt;mi&gt;e&lt;/mi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i&gt;n&lt;/mi&gt;&lt;mo&gt;&amp;#xA0;&lt;/mo&gt;&lt;mo&gt;&amp;#x2192;&lt;/mo&gt;&lt;mo&gt;&amp;#xA0;&lt;/mo&gt;&lt;mo&gt;#&lt;/mo&gt;&lt;mo&gt;&amp;#xA0;&lt;/mo&gt;&lt;mi&gt;d&lt;/mi&gt;&lt;mi&gt;e&lt;/mi&gt;&lt;mo&gt;&amp;#xA0;&lt;/mo&gt;&lt;mi&gt;c&lt;/mi&gt;&lt;mi&gt;a&lt;/mi&gt;&lt;mi&gt;r&lt;/mi&gt;&lt;mi&gt;a&lt;/mi&gt;&lt;mi&gt;c&lt;/mi&gt;&lt;mi&gt;t&lt;/mi&gt;&lt;mi&gt;e&lt;/mi&gt;&lt;mi&gt;r&lt;/mi&gt;&lt;mi&gt;&amp;#xED;&lt;/mi&gt;&lt;mi&gt;s&lt;/mi&gt;&lt;mi&gt;t&lt;/mi&gt;&lt;mi&gt;i&lt;/mi&gt;&lt;mi&gt;c&lt;/mi&gt;&lt;mi&gt;a&lt;/mi&gt;&lt;mi&gt;s&lt;/mi&gt;&lt;mspace linebreak=&quot;newline&quot;/&gt;&lt;mi&gt;m&lt;/mi&gt;&lt;mo&gt;&amp;#xA0;&lt;/mo&gt;&lt;mo&gt;&amp;#x2192;&lt;/mo&gt;&lt;mo&gt;#&lt;/mo&gt;&lt;mo&gt;&amp;#xA0;&lt;/mo&gt;&lt;mi&gt;d&lt;/mi&gt;&lt;mi&gt;e&lt;/mi&gt;&lt;mo&gt;&amp;#xA0;&lt;/mo&gt;&lt;mi&gt;e&lt;/mi&gt;&lt;mi&gt;j&lt;/mi&gt;&lt;mi&gt;e&lt;/mi&gt;&lt;mi&gt;m&lt;/mi&gt;&lt;mi&gt;p&lt;/mi&gt;&lt;mi&gt;l&lt;/mi&gt;&lt;mi&gt;o&lt;/mi&gt;&lt;mi&gt;s&lt;/mi&gt;&lt;mo&gt;&amp;#xA0;&lt;/mo&gt;&lt;mi&gt;d&lt;/mi&gt;&lt;mi&gt;e&lt;/mi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fenced&gt;&lt;mrow&gt;&lt;mi&gt;x&lt;/mi&gt;&lt;mo&gt;,&lt;/mo&gt;&lt;mi&gt;y&lt;/mi&gt;&lt;/mrow&gt;&lt;/mfenced&gt;&lt;mo&gt;&amp;#xA0;&lt;/mo&gt;&lt;mo&gt;&amp;#x2192;&lt;/mo&gt;&lt;mo&gt;&amp;#xA0;&lt;/mo&gt;&lt;mi&gt;t&lt;/mi&gt;&lt;mi&gt;u&lt;/mi&gt;&lt;mi&gt;p&lt;/mi&gt;&lt;mi&gt;l&lt;/mi&gt;&lt;mi&gt;a&lt;/mi&gt;&lt;mo&gt;&amp;#xA0;&lt;/mo&gt;&lt;mi&gt;q&lt;/mi&gt;&lt;mi&gt;u&lt;/mi&gt;&lt;mi&gt;e&lt;/mi&gt;&lt;mo&gt;&amp;#xA0;&lt;/mo&gt;&lt;mi&gt;r&lt;/mi&gt;&lt;mi&gt;e&lt;/mi&gt;&lt;mi&gt;p&lt;/mi&gt;&lt;mi&gt;r&lt;/mi&gt;&lt;mi&gt;e&lt;/mi&gt;&lt;mi&gt;s&lt;/mi&gt;&lt;mi&gt;e&lt;/mi&gt;&lt;mi&gt;n&lt;/mi&gt;&lt;mi&gt;t&lt;/mi&gt;&lt;mi&gt;a&lt;/mi&gt;&lt;mo&gt;&amp;#xA0;&lt;/mo&gt;&lt;mi&gt;u&lt;/mi&gt;&lt;mi&gt;n&lt;/mi&gt;&lt;mo&gt;&amp;#xA0;&lt;/mo&gt;&lt;mi&gt;e&lt;/mi&gt;&lt;mi&gt;j&lt;/mi&gt;&lt;mi&gt;e&lt;/mi&gt;&lt;mi&gt;m&lt;/mi&gt;&lt;mi&gt;p&lt;/mi&gt;&lt;mi&gt;l&lt;/mi&gt;&lt;mi&gt;o&lt;/mi&gt;&lt;mo&gt;&amp;#xA0;&lt;/mo&gt;&lt;mi&gt;d&lt;/mi&gt;&lt;mi&gt;e&lt;/mi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i&gt;h&lt;/mi&gt;&lt;mfenced&gt;&lt;mi&gt;x&lt;/mi&gt;&lt;/mfenced&gt;&lt;mo&gt;&amp;#xA0;&lt;/mo&gt;&lt;mo&gt;&amp;#x2192;&lt;/mo&gt;&lt;mo&gt;&amp;#xA0;&lt;/mo&gt;&lt;mi&gt;h&lt;/mi&gt;&lt;mi&gt;i&lt;/mi&gt;&lt;mi&gt;p&lt;/mi&gt;&lt;mi&gt;&amp;#xF3;&lt;/mi&gt;&lt;mi&gt;t&lt;/mi&gt;&lt;mi&gt;e&lt;/mi&gt;&lt;mi&gt;s&lt;/mi&gt;&lt;mi&gt;i&lt;/mi&gt;&lt;mi&gt;s&lt;/mi&gt;&lt;mo&gt;&amp;#xA0;&lt;/mo&gt;&lt;mi&gt;o&lt;/mi&gt;&lt;mo&gt;&amp;#xA0;&lt;/mo&gt;&lt;mi&gt;p&lt;/mi&gt;&lt;mi&gt;r&lt;/mi&gt;&lt;mi&gt;e&lt;/mi&gt;&lt;mi&gt;d&lt;/mi&gt;&lt;mi&gt;i&lt;/mi&gt;&lt;mi&gt;c&lt;/mi&gt;&lt;mi&gt;c&lt;/mi&gt;&lt;mi&gt;i&lt;/mi&gt;&lt;mi&gt;&amp;#xF3;&lt;/mi&gt;&lt;mi&gt;n&lt;/mi&gt;&lt;mo&gt;&amp;#xA0;&lt;/mo&gt;&lt;mfenced&gt;&lt;msub&gt;&lt;mi&gt;y&lt;/mi&gt;&lt;mrow&gt;&lt;mi&gt;p&lt;/mi&gt;&lt;mi&gt;r&lt;/mi&gt;&lt;mi&gt;e&lt;/mi&gt;&lt;mi&gt;d&lt;/mi&gt;&lt;mi&gt;i&lt;/mi&gt;&lt;mi&gt;c&lt;/mi&gt;&lt;mi&gt;h&lt;/mi&gt;&lt;mi&gt;a&lt;/mi&gt;&lt;/mrow&gt;&lt;/msub&gt;&lt;/mfenced&gt;&lt;/math&gt;" id="139" name="Google Shape;139;p23" title="beta space rightwards arrow space p a r á m e t r o s space d e space a p r e n d i z a j e&#10;x space rightwards arrow space c a r a c t e r í s t i c a s space open parentheses v a r i a b l e s space i n d e p e n d i e n t e s close parentheses&#10;y space rightwards arrow space v a r i a b l e space o b j e t i v o space open parentheses v a r i a b l e space d e p e n d i e n t e close parentheses comma space y a space l a space c o n o c e m o s comma space e s space l a space d e space e n t r e n a m i e n t o&#10;n space rightwards arrow space # space d e space c a r a c t e r í s t i c a s&#10;m space rightwards arrow # space d e space e j e m p l o s space d e space e n t r e n a m i e n t o&#10;open parentheses x comma y close parentheses space rightwards arrow space t u p l a space q u e space r e p r e s e n t a space u n space e j e m p l o space d e space e n t r e n a m i e n t o&#10;h open parentheses x close parentheses space rightwards arrow space h i p ó t e s i s space o space p r e d i c c i ó n space open parentheses y subscript p r e d i c h a end subscript close parenthes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0" y="1398650"/>
            <a:ext cx="8347324" cy="26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escoger el mejor conjunto de betas?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322450"/>
            <a:ext cx="8520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algoritmo de aprendizaje se encargará de obtener el mejor conjunto de betas (parámetros de aprendizaje) de acuerdo a cierto criterio, de tal forma que h(x) sea lo más parecida a y para cada ejemplo de entrenamiento.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v&lt;/mi&gt;&lt;mi&gt;a&lt;/mi&gt;&lt;mi&gt;l&lt;/mi&gt;&lt;mi&gt;o&lt;/mi&gt;&lt;mi&gt;r&lt;/mi&gt;&lt;mi&gt;e&lt;/mi&gt;&lt;mi&gt;s&lt;/mi&gt;&lt;mo&gt;&amp;#xA0;&lt;/mo&gt;&lt;mi&gt;d&lt;/mi&gt;&lt;mi&gt;e&lt;/mi&gt;&lt;mo&gt;&amp;#xA0;&lt;/mo&gt;&lt;mi&gt;&amp;#x3B2;&lt;/mi&gt;&lt;mo&gt;&amp;#xA0;&lt;/mo&gt;&lt;mi&gt;q&lt;/mi&gt;&lt;mi&gt;u&lt;/mi&gt;&lt;mi&gt;e&lt;/mi&gt;&lt;mo&gt;&amp;#xA0;&lt;/mo&gt;&lt;mi&gt;m&lt;/mi&gt;&lt;mi&gt;i&lt;/mi&gt;&lt;mi&gt;n&lt;/mi&gt;&lt;mi&gt;i&lt;/mi&gt;&lt;mi&gt;m&lt;/mi&gt;&lt;mi&gt;i&lt;/mi&gt;&lt;mi&gt;c&lt;/mi&gt;&lt;mi&gt;e&lt;/mi&gt;&lt;mi&gt;n&lt;/mi&gt;&lt;mo&gt;&amp;#xA0;&lt;/mo&gt;&lt;mi&gt;J&lt;/mi&gt;&lt;mfenced&gt;&lt;mi&gt;&amp;#x3B2;&lt;/mi&gt;&lt;/mfenced&gt;&lt;mo&gt;=&lt;/mo&gt;&lt;mfrac&gt;&lt;mn&gt;1&lt;/mn&gt;&lt;mn&gt;2&lt;/mn&gt;&lt;/mfrac&gt;&lt;munderover&gt;&lt;mo&gt;&amp;#x2211;&lt;/mo&gt;&lt;mrow&gt;&lt;mi&gt;i&lt;/mi&gt;&lt;mo&gt;=&lt;/mo&gt;&lt;mn&gt;1&lt;/mn&gt;&lt;/mrow&gt;&lt;mi&gt;m&lt;/mi&gt;&lt;/munderover&gt;&lt;msup&gt;&lt;mfenced&gt;&lt;mrow&gt;&lt;msub&gt;&lt;mi&gt;h&lt;/mi&gt;&lt;mi&gt;i&lt;/mi&gt;&lt;/msub&gt;&lt;mfenced&gt;&lt;mi&gt;x&lt;/mi&gt;&lt;/mfenced&gt;&lt;mo&gt;-&lt;/mo&gt;&lt;msub&gt;&lt;mi&gt;y&lt;/mi&gt;&lt;mi&gt;i&lt;/mi&gt;&lt;/msub&gt;&lt;/mrow&gt;&lt;/mfenced&gt;&lt;mn&gt;2&lt;/mn&gt;&lt;/msup&gt;&lt;mspace linebreak=&quot;newline&quot;/&gt;&lt;mi&gt;p&lt;/mi&gt;&lt;mi&gt;a&lt;/mi&gt;&lt;mi&gt;r&lt;/mi&gt;&lt;mi&gt;a&lt;/mi&gt;&lt;mo&gt;&amp;#xA0;&lt;/mo&gt;&lt;mi&gt;r&lt;/mi&gt;&lt;mi&gt;e&lt;/mi&gt;&lt;mi&gt;g&lt;/mi&gt;&lt;mi&gt;r&lt;/mi&gt;&lt;mi&gt;e&lt;/mi&gt;&lt;mi&gt;s&lt;/mi&gt;&lt;mi&gt;i&lt;/mi&gt;&lt;mi&gt;&amp;#xF3;&lt;/mi&gt;&lt;mi&gt;n&lt;/mi&gt;&lt;mo&gt;&amp;#xA0;&lt;/mo&gt;&lt;mi&gt;l&lt;/mi&gt;&lt;mi&gt;i&lt;/mi&gt;&lt;mi&gt;n&lt;/mi&gt;&lt;mi&gt;e&lt;/mi&gt;&lt;mi&gt;a&lt;/mi&gt;&lt;mi&gt;l&lt;/mi&gt;&lt;mo&gt;&amp;#xA0;&lt;/mo&gt;&lt;mi&gt;p&lt;/mi&gt;&lt;mi&gt;o&lt;/mi&gt;&lt;mi&gt;r&lt;/mi&gt;&lt;mo&gt;&amp;#xA0;&lt;/mo&gt;&lt;mi&gt;e&lt;/mi&gt;&lt;mi&gt;j&lt;/mi&gt;&lt;mi&gt;e&lt;/mi&gt;&lt;mi&gt;m&lt;/mi&gt;&lt;mi&gt;p&lt;/mi&gt;&lt;mi&gt;l&lt;/mi&gt;&lt;mi&gt;o&lt;/mi&gt;&lt;mo&gt;,&lt;/mo&gt;&lt;mo&gt;&amp;#xA0;&lt;/mo&gt;&lt;mi&gt;a&lt;/mi&gt;&lt;mi&gt;u&lt;/mi&gt;&lt;mi&gt;n&lt;/mi&gt;&lt;mi&gt;q&lt;/mi&gt;&lt;mi&gt;u&lt;/mi&gt;&lt;mi&gt;e&lt;/mi&gt;&lt;mo&gt;&amp;#xA0;&lt;/mo&gt;&lt;mspace linebreak=&quot;newline&quot;/&gt;&lt;mi&gt;p&lt;/mi&gt;&lt;mi&gt;o&lt;/mi&gt;&lt;mi&gt;d&lt;/mi&gt;&lt;mi&gt;e&lt;/mi&gt;&lt;mi&gt;m&lt;/mi&gt;&lt;mi&gt;o&lt;/mi&gt;&lt;mi&gt;s&lt;/mi&gt;&lt;mo&gt;&amp;#xA0;&lt;/mo&gt;&lt;mi&gt;p&lt;/mi&gt;&lt;mi&gt;e&lt;/mi&gt;&lt;mi&gt;n&lt;/mi&gt;&lt;mi&gt;s&lt;/mi&gt;&lt;mi&gt;a&lt;/mi&gt;&lt;mi&gt;r&lt;/mi&gt;&lt;mo&gt;&amp;#xA0;&lt;/mo&gt;&lt;mi&gt;e&lt;/mi&gt;&lt;mi&gt;n&lt;/mi&gt;&lt;mo&gt;&amp;#xA0;&lt;/mo&gt;&lt;mi&gt;c&lt;/mi&gt;&lt;mi&gt;u&lt;/mi&gt;&lt;mi&gt;a&lt;/mi&gt;&lt;mi&gt;l&lt;/mi&gt;&lt;mi&gt;q&lt;/mi&gt;&lt;mi&gt;u&lt;/mi&gt;&lt;mi&gt;i&lt;/mi&gt;&lt;mi&gt;e&lt;/mi&gt;&lt;mi&gt;r&lt;/mi&gt;&lt;mo&gt;&amp;#xA0;&lt;/mo&gt;&lt;mi&gt;o&lt;/mi&gt;&lt;mi&gt;t&lt;/mi&gt;&lt;mi&gt;r&lt;/mi&gt;&lt;mi&gt;a&lt;/mi&gt;&lt;mo&gt;&amp;#xA0;&lt;/mo&gt;&lt;mi&gt;f&lt;/mi&gt;&lt;mi&gt;u&lt;/mi&gt;&lt;mi&gt;n&lt;/mi&gt;&lt;mi&gt;c&lt;/mi&gt;&lt;mi&gt;i&lt;/mi&gt;&lt;mi&gt;&amp;#xF3;&lt;/mi&gt;&lt;mi&gt;n&lt;/mi&gt;&lt;mo&gt;&amp;#xA0;&lt;/mo&gt;&lt;mi&gt;d&lt;/mi&gt;&lt;mi&gt;e&lt;/mi&gt;&lt;mo&gt;&amp;#xA0;&lt;/mo&gt;&lt;mi&gt;cos&lt;/mi&gt;&lt;mi&gt;t&lt;/mi&gt;&lt;mi&gt;o&lt;/mi&gt;&lt;mo&gt;.&lt;/mo&gt;&lt;/math&gt;" id="146" name="Google Shape;146;p24" title="v a l o r e s space d e space beta space q u e space m i n i m i c e n space J open parentheses beta close parentheses equals 1 half sum from i equals 1 to m of open parentheses h subscript i open parentheses x close parentheses minus y subscript i close parentheses squared&#10;p a r a space r e g r e s i ó n space l i n e a l space p o r space e j e m p l o comma space a u n q u e space&#10;p o d e m o s space p e n s a r space e n space c u a l q u i e r space o t r a space f u n c i ó n space d e space cos t o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00" y="2862477"/>
            <a:ext cx="5895875" cy="15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machine learning: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modelos de inferencia para resolver los problemas anteriores, cada uno tiene su propio criterio de decisión. Algunos ejemplos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Regresión lineal univariada y múltiple.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Clusterización jerárquica y por medias.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 vecinos cercanos.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Árboles de decisión.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Naive Bayes.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Separador lineal.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Máquinas de soporte vectorial.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Modelos de ensamble (Ej. Random Forest)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292850"/>
            <a:ext cx="302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diferentes modelos diferentes decisiones...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3362275"/>
            <a:ext cx="30252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¿Cuál es mejor?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25" y="228600"/>
            <a:ext cx="6180575" cy="46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occam’s razor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41375" y="1208575"/>
            <a:ext cx="3284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</a:t>
            </a:r>
            <a:r>
              <a:rPr lang="es"/>
              <a:t>uando dos o más explicaciones se ofrecen para un fenómeno (en igualdad de condiciones), la explicación más simple es preferible.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888" y="309563"/>
            <a:ext cx="53054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0"/>
            <a:ext cx="5164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recordando tipos de aprendizaje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00" y="971175"/>
            <a:ext cx="5647193" cy="4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recordando tipos de aprendizaje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25" y="1017650"/>
            <a:ext cx="5843217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regresión: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regresión es el de querer predecir un valor numérico continuo definiendo una función que se acerque lo mejor posible a los datos.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58625"/>
            <a:ext cx="3713174" cy="27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25" y="2011825"/>
            <a:ext cx="3815951" cy="3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planos e hiperplanos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5511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pueden definir dependiendo de la dimensionalidad de los datos.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27" y="2186725"/>
            <a:ext cx="3967725" cy="28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00" y="2388050"/>
            <a:ext cx="4787524" cy="267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900" y="1000"/>
            <a:ext cx="1664026" cy="22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r>
              <a:rPr lang="es"/>
              <a:t>: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clasificación consiste en hallar la categoría a la que pertenece cierta instancia definiendo líneas, planos o hiperplanos que separen las clases.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97" y="2380022"/>
            <a:ext cx="2941275" cy="27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29" y="2380025"/>
            <a:ext cx="2748822" cy="26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175" y="2303825"/>
            <a:ext cx="3118982" cy="26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o clusterización</a:t>
            </a:r>
            <a:r>
              <a:rPr lang="es"/>
              <a:t>: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Dadas instancias n-dimensionales ¿cómo diferenciamos una de otra?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5" y="2101596"/>
            <a:ext cx="5043774" cy="258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50" y="2300962"/>
            <a:ext cx="4152749" cy="24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0"/>
            <a:ext cx="5109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funcionan los algoritmos de aprendizaje?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39132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3309575" y="917125"/>
            <a:ext cx="2003400" cy="1562976"/>
          </a:xfrm>
          <a:prstGeom prst="flowChartMultidocumen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3423250" y="13395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 de entrenamiento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2862700" y="2889500"/>
            <a:ext cx="2983800" cy="483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3728050" y="27873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algoritmo de aprendizaje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3564075" y="3850525"/>
            <a:ext cx="1662300" cy="724500"/>
          </a:xfrm>
          <a:prstGeom prst="snip1Rect">
            <a:avLst>
              <a:gd fmla="val 16667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3792675" y="3970600"/>
            <a:ext cx="1205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hipótesis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6331500" y="37608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Output: predicción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4330600" y="2291400"/>
            <a:ext cx="19200" cy="6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/>
          <p:nvPr/>
        </p:nvCxnSpPr>
        <p:spPr>
          <a:xfrm>
            <a:off x="4351750" y="3372500"/>
            <a:ext cx="5700" cy="49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1"/>
          <p:cNvCxnSpPr>
            <a:endCxn id="119" idx="2"/>
          </p:cNvCxnSpPr>
          <p:nvPr/>
        </p:nvCxnSpPr>
        <p:spPr>
          <a:xfrm>
            <a:off x="2526975" y="4177375"/>
            <a:ext cx="1037100" cy="3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>
            <a:stCxn id="119" idx="0"/>
            <a:endCxn id="121" idx="1"/>
          </p:cNvCxnSpPr>
          <p:nvPr/>
        </p:nvCxnSpPr>
        <p:spPr>
          <a:xfrm>
            <a:off x="5226375" y="4212775"/>
            <a:ext cx="1105200" cy="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